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7"/>
  </p:notesMasterIdLst>
  <p:sldIdLst>
    <p:sldId id="256" r:id="rId3"/>
    <p:sldId id="257" r:id="rId4"/>
    <p:sldId id="258" r:id="rId5"/>
    <p:sldId id="259" r:id="rId6"/>
  </p:sldIdLst>
  <p:sldSz cx="7559675" cy="10691813"/>
  <p:notesSz cx="6858000" cy="9144000"/>
  <p:embeddedFontLst>
    <p:embeddedFont>
      <p:font typeface="Arial Black" panose="020B0A04020102020204" pitchFamily="34" charset="0"/>
      <p:regular r:id="rId8"/>
      <p:bold r:id="rId9"/>
    </p:embeddedFont>
    <p:embeddedFont>
      <p:font typeface="Proxima Nova"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YQaS90OltZq3vTxDIjP2ZqtudQ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0" y="60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24" Type="http://schemas.openxmlformats.org/officeDocument/2006/relationships/customXml" Target="../customXml/item3.xml"/><Relationship Id="rId5" Type="http://schemas.openxmlformats.org/officeDocument/2006/relationships/slide" Target="slides/slide3.xml"/><Relationship Id="rId23" Type="http://schemas.openxmlformats.org/officeDocument/2006/relationships/customXml" Target="../customXml/item2.xml"/><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2.fntdata"/><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4D4E697C-ED02-4B2B-84D0-F2F0C04D7828}"/>
    <pc:docChg chg="undo custSel modSld">
      <pc:chgData name="Lucas Forsberg (RF-SISU Örebro län)" userId="8389ac24-e803-46d6-a11c-cba2dd639827" providerId="ADAL" clId="{4D4E697C-ED02-4B2B-84D0-F2F0C04D7828}" dt="2024-12-13T10:14:03.722" v="248" actId="20577"/>
      <pc:docMkLst>
        <pc:docMk/>
      </pc:docMkLst>
      <pc:sldChg chg="modSp mod">
        <pc:chgData name="Lucas Forsberg (RF-SISU Örebro län)" userId="8389ac24-e803-46d6-a11c-cba2dd639827" providerId="ADAL" clId="{4D4E697C-ED02-4B2B-84D0-F2F0C04D7828}" dt="2024-12-13T10:14:03.722" v="248" actId="20577"/>
        <pc:sldMkLst>
          <pc:docMk/>
          <pc:sldMk cId="0" sldId="256"/>
        </pc:sldMkLst>
        <pc:spChg chg="mod">
          <ac:chgData name="Lucas Forsberg (RF-SISU Örebro län)" userId="8389ac24-e803-46d6-a11c-cba2dd639827" providerId="ADAL" clId="{4D4E697C-ED02-4B2B-84D0-F2F0C04D7828}" dt="2024-12-13T10:14:03.722" v="248" actId="20577"/>
          <ac:spMkLst>
            <pc:docMk/>
            <pc:sldMk cId="0" sldId="256"/>
            <ac:spMk id="36" creationId="{00000000-0000-0000-0000-000000000000}"/>
          </ac:spMkLst>
        </pc:spChg>
        <pc:spChg chg="mod">
          <ac:chgData name="Lucas Forsberg (RF-SISU Örebro län)" userId="8389ac24-e803-46d6-a11c-cba2dd639827" providerId="ADAL" clId="{4D4E697C-ED02-4B2B-84D0-F2F0C04D7828}" dt="2024-12-13T09:06:54.704" v="186" actId="20577"/>
          <ac:spMkLst>
            <pc:docMk/>
            <pc:sldMk cId="0" sldId="256"/>
            <ac:spMk id="37" creationId="{00000000-0000-0000-0000-000000000000}"/>
          </ac:spMkLst>
        </pc:spChg>
      </pc:sldChg>
      <pc:sldChg chg="modSp mod">
        <pc:chgData name="Lucas Forsberg (RF-SISU Örebro län)" userId="8389ac24-e803-46d6-a11c-cba2dd639827" providerId="ADAL" clId="{4D4E697C-ED02-4B2B-84D0-F2F0C04D7828}" dt="2024-12-13T09:34:56.418" v="206" actId="255"/>
        <pc:sldMkLst>
          <pc:docMk/>
          <pc:sldMk cId="0" sldId="257"/>
        </pc:sldMkLst>
        <pc:spChg chg="mod">
          <ac:chgData name="Lucas Forsberg (RF-SISU Örebro län)" userId="8389ac24-e803-46d6-a11c-cba2dd639827" providerId="ADAL" clId="{4D4E697C-ED02-4B2B-84D0-F2F0C04D7828}" dt="2024-12-13T09:34:56.418" v="206" actId="255"/>
          <ac:spMkLst>
            <pc:docMk/>
            <pc:sldMk cId="0" sldId="257"/>
            <ac:spMk id="48" creationId="{00000000-0000-0000-0000-000000000000}"/>
          </ac:spMkLst>
        </pc:spChg>
      </pc:sldChg>
      <pc:sldChg chg="modSp mod">
        <pc:chgData name="Lucas Forsberg (RF-SISU Örebro län)" userId="8389ac24-e803-46d6-a11c-cba2dd639827" providerId="ADAL" clId="{4D4E697C-ED02-4B2B-84D0-F2F0C04D7828}" dt="2024-12-13T09:25:05.979" v="190" actId="20577"/>
        <pc:sldMkLst>
          <pc:docMk/>
          <pc:sldMk cId="0" sldId="258"/>
        </pc:sldMkLst>
        <pc:spChg chg="mod">
          <ac:chgData name="Lucas Forsberg (RF-SISU Örebro län)" userId="8389ac24-e803-46d6-a11c-cba2dd639827" providerId="ADAL" clId="{4D4E697C-ED02-4B2B-84D0-F2F0C04D7828}" dt="2024-12-13T09:25:05.979" v="190" actId="20577"/>
          <ac:spMkLst>
            <pc:docMk/>
            <pc:sldMk cId="0" sldId="258"/>
            <ac:spMk id="59" creationId="{00000000-0000-0000-0000-000000000000}"/>
          </ac:spMkLst>
        </pc:spChg>
      </pc:sldChg>
      <pc:sldChg chg="modSp mod">
        <pc:chgData name="Lucas Forsberg (RF-SISU Örebro län)" userId="8389ac24-e803-46d6-a11c-cba2dd639827" providerId="ADAL" clId="{4D4E697C-ED02-4B2B-84D0-F2F0C04D7828}" dt="2024-12-13T09:26:01.836" v="205" actId="20577"/>
        <pc:sldMkLst>
          <pc:docMk/>
          <pc:sldMk cId="0" sldId="259"/>
        </pc:sldMkLst>
        <pc:spChg chg="mod">
          <ac:chgData name="Lucas Forsberg (RF-SISU Örebro län)" userId="8389ac24-e803-46d6-a11c-cba2dd639827" providerId="ADAL" clId="{4D4E697C-ED02-4B2B-84D0-F2F0C04D7828}" dt="2024-12-13T09:26:01.836" v="205" actId="20577"/>
          <ac:spMkLst>
            <pc:docMk/>
            <pc:sldMk cId="0" sldId="259"/>
            <ac:spMk id="7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2f6240314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 name="Google Shape;31;g2f624031488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2f62403148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 name="Google Shape;42;g2f624031488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2f624031488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g2f624031488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624031488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2f624031488_0_88: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18"/>
        <p:cNvGrpSpPr/>
        <p:nvPr/>
      </p:nvGrpSpPr>
      <p:grpSpPr>
        <a:xfrm>
          <a:off x="0" y="0"/>
          <a:ext cx="0" cy="0"/>
          <a:chOff x="0" y="0"/>
          <a:chExt cx="0" cy="0"/>
        </a:xfrm>
      </p:grpSpPr>
      <p:sp>
        <p:nvSpPr>
          <p:cNvPr id="19" name="Google Shape;19;g2f624031488_0_55"/>
          <p:cNvSpPr>
            <a:spLocks noGrp="1"/>
          </p:cNvSpPr>
          <p:nvPr>
            <p:ph type="pic" idx="2"/>
          </p:nvPr>
        </p:nvSpPr>
        <p:spPr>
          <a:xfrm>
            <a:off x="-1" y="1"/>
            <a:ext cx="7559700" cy="3319800"/>
          </a:xfrm>
          <a:prstGeom prst="rect">
            <a:avLst/>
          </a:prstGeom>
          <a:noFill/>
          <a:ln>
            <a:noFill/>
          </a:ln>
        </p:spPr>
      </p:sp>
      <p:sp>
        <p:nvSpPr>
          <p:cNvPr id="20" name="Google Shape;20;g2f624031488_0_55"/>
          <p:cNvSpPr txBox="1">
            <a:spLocks noGrp="1"/>
          </p:cNvSpPr>
          <p:nvPr>
            <p:ph type="ctrTitle"/>
          </p:nvPr>
        </p:nvSpPr>
        <p:spPr>
          <a:xfrm>
            <a:off x="482453" y="2049524"/>
            <a:ext cx="6060000" cy="729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 name="Google Shape;21;g2f624031488_0_55"/>
          <p:cNvSpPr txBox="1">
            <a:spLocks noGrp="1"/>
          </p:cNvSpPr>
          <p:nvPr>
            <p:ph type="body" idx="1"/>
          </p:nvPr>
        </p:nvSpPr>
        <p:spPr>
          <a:xfrm>
            <a:off x="482453" y="3718599"/>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2" name="Google Shape;22;g2f624031488_0_55"/>
          <p:cNvSpPr txBox="1">
            <a:spLocks noGrp="1"/>
          </p:cNvSpPr>
          <p:nvPr>
            <p:ph type="body" idx="3"/>
          </p:nvPr>
        </p:nvSpPr>
        <p:spPr>
          <a:xfrm>
            <a:off x="482453" y="1747032"/>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23" name="Google Shape;23;g2f624031488_0_55"/>
          <p:cNvPicPr preferRelativeResize="0"/>
          <p:nvPr/>
        </p:nvPicPr>
        <p:blipFill rotWithShape="1">
          <a:blip r:embed="rId2">
            <a:alphaModFix/>
          </a:blip>
          <a:srcRect/>
          <a:stretch/>
        </p:blipFill>
        <p:spPr>
          <a:xfrm>
            <a:off x="6055112" y="402809"/>
            <a:ext cx="937587" cy="87932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24"/>
        <p:cNvGrpSpPr/>
        <p:nvPr/>
      </p:nvGrpSpPr>
      <p:grpSpPr>
        <a:xfrm>
          <a:off x="0" y="0"/>
          <a:ext cx="0" cy="0"/>
          <a:chOff x="0" y="0"/>
          <a:chExt cx="0" cy="0"/>
        </a:xfrm>
      </p:grpSpPr>
      <p:sp>
        <p:nvSpPr>
          <p:cNvPr id="25" name="Google Shape;25;g2f624031488_0_61"/>
          <p:cNvSpPr txBox="1">
            <a:spLocks noGrp="1"/>
          </p:cNvSpPr>
          <p:nvPr>
            <p:ph type="body" idx="1"/>
          </p:nvPr>
        </p:nvSpPr>
        <p:spPr>
          <a:xfrm>
            <a:off x="842670" y="1958813"/>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6" name="Google Shape;26;g2f624031488_0_61"/>
          <p:cNvSpPr txBox="1">
            <a:spLocks noGrp="1"/>
          </p:cNvSpPr>
          <p:nvPr>
            <p:ph type="body" idx="2"/>
          </p:nvPr>
        </p:nvSpPr>
        <p:spPr>
          <a:xfrm>
            <a:off x="842670" y="2533175"/>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7" name="Google Shape;27;g2f624031488_0_61"/>
          <p:cNvSpPr/>
          <p:nvPr/>
        </p:nvSpPr>
        <p:spPr>
          <a:xfrm>
            <a:off x="-1" y="0"/>
            <a:ext cx="469800" cy="10691700"/>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 name="Google Shape;28;g2f624031488_0_61"/>
          <p:cNvPicPr preferRelativeResize="0"/>
          <p:nvPr/>
        </p:nvPicPr>
        <p:blipFill rotWithShape="1">
          <a:blip r:embed="rId2">
            <a:alphaModFix/>
          </a:blip>
          <a:srcRect l="10348" t="44419" r="2246" b="44459"/>
          <a:stretch/>
        </p:blipFill>
        <p:spPr>
          <a:xfrm rot="-5400000">
            <a:off x="-5267591" y="5267593"/>
            <a:ext cx="11004883" cy="46970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rfsisu.se/globalassets/rf-sisu-vastragotaland/dokument/idrottens-utbildningar/vaga-utmana_skrivb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g2f624031488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4" name="Google Shape;34;g2f624031488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35" name="Google Shape;35;g2f624031488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36" name="Google Shape;36;g2f624031488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LAGANDA</a:t>
            </a:r>
            <a:endParaRPr/>
          </a:p>
        </p:txBody>
      </p:sp>
      <p:sp>
        <p:nvSpPr>
          <p:cNvPr id="37" name="Google Shape;37;g2f624031488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LAGANDA</a:t>
            </a:r>
          </a:p>
          <a:p>
            <a:pPr marL="0" lvl="0" indent="0" algn="l" rtl="0">
              <a:lnSpc>
                <a:spcPct val="110000"/>
              </a:lnSpc>
              <a:spcBef>
                <a:spcPts val="600"/>
              </a:spcBef>
              <a:spcAft>
                <a:spcPts val="0"/>
              </a:spcAft>
              <a:buClr>
                <a:schemeClr val="dk1"/>
              </a:buClr>
              <a:buSzPts val="1100"/>
              <a:buFont typeface="Arial"/>
              <a:buNone/>
            </a:pPr>
            <a:r>
              <a:rPr lang="sv-SE" dirty="0"/>
              <a:t>Varje spelare i ett lag har ett stort ansvar för sin egen utveckling, men vi påverkas så mycket av vår omgivning att sammanhållningen och stämningen i vårt lag kan vara helt avgörande för om vi överhuvudtaget vill fortsätta med en idrott. Än om mer om vi ska vilja lägga ner tiden som krävs för att bli riktigt bra. </a:t>
            </a:r>
            <a:endParaRPr dirty="0"/>
          </a:p>
          <a:p>
            <a:pPr marL="0" lvl="0" indent="0" algn="l" rtl="0">
              <a:lnSpc>
                <a:spcPct val="110000"/>
              </a:lnSpc>
              <a:spcBef>
                <a:spcPts val="600"/>
              </a:spcBef>
              <a:spcAft>
                <a:spcPts val="0"/>
              </a:spcAft>
              <a:buClr>
                <a:schemeClr val="dk1"/>
              </a:buClr>
              <a:buSzPts val="1100"/>
              <a:buFont typeface="Arial"/>
              <a:buNone/>
            </a:pPr>
            <a:r>
              <a:rPr lang="sv-SE" dirty="0"/>
              <a:t>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r>
              <a:rPr lang="sv-SE" dirty="0"/>
              <a:t>Frågor </a:t>
            </a:r>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8" name="Google Shape;38;g2f624031488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39" name="Google Shape;39;g2f624031488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g2f624031488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5" name="Google Shape;45;g2f624031488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6" name="Google Shape;46;g2f624031488_0_44"/>
          <p:cNvSpPr txBox="1">
            <a:spLocks noGrp="1"/>
          </p:cNvSpPr>
          <p:nvPr>
            <p:ph type="ctrTitle"/>
          </p:nvPr>
        </p:nvSpPr>
        <p:spPr>
          <a:xfrm>
            <a:off x="195353" y="18005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STÄMNING I LAGET</a:t>
            </a:r>
            <a:endParaRPr>
              <a:solidFill>
                <a:schemeClr val="lt1"/>
              </a:solidFill>
            </a:endParaRPr>
          </a:p>
        </p:txBody>
      </p:sp>
      <p:sp>
        <p:nvSpPr>
          <p:cNvPr id="47" name="Google Shape;47;g2f624031488_0_44"/>
          <p:cNvSpPr txBox="1">
            <a:spLocks noGrp="1"/>
          </p:cNvSpPr>
          <p:nvPr>
            <p:ph type="body" idx="3"/>
          </p:nvPr>
        </p:nvSpPr>
        <p:spPr>
          <a:xfrm>
            <a:off x="195353" y="144236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LAGANDA #1</a:t>
            </a:r>
            <a:endParaRPr/>
          </a:p>
        </p:txBody>
      </p:sp>
      <p:sp>
        <p:nvSpPr>
          <p:cNvPr id="48" name="Google Shape;48;g2f624031488_0_44"/>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b="1" dirty="0">
                <a:latin typeface="Arial Black"/>
                <a:ea typeface="Arial Black"/>
                <a:cs typeface="Arial Black"/>
                <a:sym typeface="Arial Black"/>
              </a:rPr>
              <a:t>Material: Stora papper och pennor. </a:t>
            </a:r>
            <a:endParaRPr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b="1" dirty="0">
                <a:solidFill>
                  <a:srgbClr val="0065B0"/>
                </a:solidFill>
                <a:latin typeface="Arial Black"/>
                <a:ea typeface="Arial Black"/>
                <a:cs typeface="Arial Black"/>
                <a:sym typeface="Arial Black"/>
              </a:rPr>
              <a:t>Information till dig som </a:t>
            </a:r>
            <a:r>
              <a:rPr lang="sv-SE" b="1" dirty="0" err="1">
                <a:solidFill>
                  <a:srgbClr val="0065B0"/>
                </a:solidFill>
                <a:latin typeface="Arial Black"/>
                <a:ea typeface="Arial Black"/>
                <a:cs typeface="Arial Black"/>
                <a:sym typeface="Arial Black"/>
              </a:rPr>
              <a:t>lärgruppsledare</a:t>
            </a:r>
            <a:r>
              <a:rPr lang="sv-SE" b="1" dirty="0">
                <a:solidFill>
                  <a:srgbClr val="0065B0"/>
                </a:solidFill>
                <a:latin typeface="Arial Black"/>
                <a:ea typeface="Arial Black"/>
                <a:cs typeface="Arial Black"/>
                <a:sym typeface="Arial Black"/>
              </a:rPr>
              <a:t> </a:t>
            </a:r>
            <a:endParaRPr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Syftet med den här övningen är att spelarna ska reflektera över stämningen i gruppen och hur de själva och andra kan bidra till den. Vilket i förlängningen antagligen kommer få fler spelare att vilja spela längre och förhoppningsvis fler vuxna att vilja engagera sig i laget. </a:t>
            </a:r>
            <a:endParaRPr dirty="0"/>
          </a:p>
          <a:p>
            <a:pPr marL="0" lvl="0" indent="0" algn="l" rtl="0">
              <a:lnSpc>
                <a:spcPct val="110000"/>
              </a:lnSpc>
              <a:spcBef>
                <a:spcPts val="600"/>
              </a:spcBef>
              <a:spcAft>
                <a:spcPts val="0"/>
              </a:spcAft>
              <a:buClr>
                <a:schemeClr val="dk1"/>
              </a:buClr>
              <a:buSzPts val="1100"/>
              <a:buFont typeface="Arial"/>
              <a:buNone/>
            </a:pPr>
            <a:r>
              <a:rPr lang="sv-SE" b="1" dirty="0">
                <a:solidFill>
                  <a:srgbClr val="0065B0"/>
                </a:solidFill>
                <a:latin typeface="Arial Black"/>
                <a:ea typeface="Arial Black"/>
                <a:cs typeface="Arial Black"/>
                <a:sym typeface="Arial Black"/>
              </a:rPr>
              <a:t>Inledning </a:t>
            </a:r>
            <a:endParaRPr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Inled med att lite kort prata om "stämning i laget" och vad en god stämning kan vara och leda till. Be sedan spelarna att själva en kort stund utan att prata fundera på vad de tycker är god stämning. Efteråt delar ni in laget i mindre grupper med en samtalsledare i varje grupp. </a:t>
            </a:r>
            <a:endParaRPr dirty="0"/>
          </a:p>
          <a:p>
            <a:pPr marL="0" lvl="0" indent="0" algn="l" rtl="0">
              <a:lnSpc>
                <a:spcPct val="110000"/>
              </a:lnSpc>
              <a:spcBef>
                <a:spcPts val="600"/>
              </a:spcBef>
              <a:spcAft>
                <a:spcPts val="0"/>
              </a:spcAft>
              <a:buClr>
                <a:schemeClr val="dk1"/>
              </a:buClr>
              <a:buSzPts val="1100"/>
              <a:buFont typeface="Arial"/>
              <a:buNone/>
            </a:pPr>
            <a:r>
              <a:rPr lang="sv-SE" b="1" dirty="0">
                <a:solidFill>
                  <a:srgbClr val="0065B0"/>
                </a:solidFill>
                <a:latin typeface="Arial Black"/>
                <a:ea typeface="Arial Black"/>
                <a:cs typeface="Arial Black"/>
                <a:sym typeface="Arial Black"/>
              </a:rPr>
              <a:t>Frågeställning</a:t>
            </a:r>
            <a:endParaRPr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Diskutera följande frågor i de mindre grupperna: </a:t>
            </a:r>
            <a:endParaRPr dirty="0"/>
          </a:p>
          <a:p>
            <a:pPr marL="0" lvl="0" indent="0" algn="l" rtl="0">
              <a:lnSpc>
                <a:spcPct val="110000"/>
              </a:lnSpc>
              <a:spcBef>
                <a:spcPts val="600"/>
              </a:spcBef>
              <a:spcAft>
                <a:spcPts val="0"/>
              </a:spcAft>
              <a:buClr>
                <a:schemeClr val="dk1"/>
              </a:buClr>
              <a:buSzPts val="1100"/>
              <a:buFont typeface="Arial"/>
              <a:buNone/>
            </a:pPr>
            <a:r>
              <a:rPr lang="sv-SE" dirty="0"/>
              <a:t>▪ Var är laganda för er?</a:t>
            </a:r>
            <a:endParaRPr dirty="0"/>
          </a:p>
          <a:p>
            <a:pPr marL="0" lvl="0" indent="0" algn="l" rtl="0">
              <a:lnSpc>
                <a:spcPct val="110000"/>
              </a:lnSpc>
              <a:spcBef>
                <a:spcPts val="600"/>
              </a:spcBef>
              <a:spcAft>
                <a:spcPts val="0"/>
              </a:spcAft>
              <a:buClr>
                <a:schemeClr val="dk1"/>
              </a:buClr>
              <a:buSzPts val="1100"/>
              <a:buFont typeface="Arial"/>
              <a:buNone/>
            </a:pPr>
            <a:r>
              <a:rPr lang="sv-SE" dirty="0"/>
              <a:t>▪ Vad höjer stämningen i vårt lag? </a:t>
            </a:r>
            <a:endParaRPr dirty="0"/>
          </a:p>
          <a:p>
            <a:pPr marL="0" lvl="0" indent="0" algn="l" rtl="0">
              <a:lnSpc>
                <a:spcPct val="110000"/>
              </a:lnSpc>
              <a:spcBef>
                <a:spcPts val="600"/>
              </a:spcBef>
              <a:spcAft>
                <a:spcPts val="0"/>
              </a:spcAft>
              <a:buClr>
                <a:schemeClr val="dk1"/>
              </a:buClr>
              <a:buSzPts val="1100"/>
              <a:buFont typeface="Arial"/>
              <a:buNone/>
            </a:pPr>
            <a:r>
              <a:rPr lang="sv-SE" dirty="0"/>
              <a:t>Dela sedan ut ett gemensamt papper och låt spelarna skriva upp några saker som ni kan göra i laget för att behålla eller förbättra er stämning. </a:t>
            </a:r>
            <a:endParaRPr dirty="0"/>
          </a:p>
          <a:p>
            <a:pPr marL="0" lvl="0" indent="0" algn="l" rtl="0">
              <a:lnSpc>
                <a:spcPct val="110000"/>
              </a:lnSpc>
              <a:spcBef>
                <a:spcPts val="600"/>
              </a:spcBef>
              <a:spcAft>
                <a:spcPts val="0"/>
              </a:spcAft>
              <a:buClr>
                <a:schemeClr val="dk1"/>
              </a:buClr>
              <a:buSzPts val="1100"/>
              <a:buFont typeface="Arial"/>
              <a:buNone/>
            </a:pPr>
            <a:r>
              <a:rPr lang="sv-SE" dirty="0"/>
              <a:t>Utgå ifrån följande grupper när de kommer på beteenden: spelare, ledare och föräldrar. </a:t>
            </a:r>
            <a:endParaRPr dirty="0"/>
          </a:p>
          <a:p>
            <a:pPr marL="0" lvl="0" indent="0" algn="l" rtl="0">
              <a:lnSpc>
                <a:spcPct val="110000"/>
              </a:lnSpc>
              <a:spcBef>
                <a:spcPts val="600"/>
              </a:spcBef>
              <a:spcAft>
                <a:spcPts val="0"/>
              </a:spcAft>
              <a:buClr>
                <a:schemeClr val="dk1"/>
              </a:buClr>
              <a:buSzPts val="1100"/>
              <a:buFont typeface="Arial"/>
              <a:buNone/>
            </a:pPr>
            <a:r>
              <a:rPr lang="sv-SE" b="1" dirty="0">
                <a:solidFill>
                  <a:srgbClr val="0065B0"/>
                </a:solidFill>
                <a:latin typeface="Arial Black"/>
                <a:ea typeface="Arial Black"/>
                <a:cs typeface="Arial Black"/>
                <a:sym typeface="Arial Black"/>
              </a:rPr>
              <a:t>Avslut </a:t>
            </a:r>
            <a:endParaRPr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Alla grupper redovisar sina förslag inför helgrupp, en ledare skriver upp de olika förslagen så att alla kan se dem. Efter det så låter ni spelarna rösta fram de två till tre viktigaste punkterna som framkommit. </a:t>
            </a:r>
            <a:endParaRPr dirty="0"/>
          </a:p>
          <a:p>
            <a:pPr marL="0" lvl="0" indent="0" algn="l" rtl="0">
              <a:lnSpc>
                <a:spcPct val="110000"/>
              </a:lnSpc>
              <a:spcBef>
                <a:spcPts val="600"/>
              </a:spcBef>
              <a:spcAft>
                <a:spcPts val="0"/>
              </a:spcAft>
              <a:buClr>
                <a:schemeClr val="dk1"/>
              </a:buClr>
              <a:buSzPts val="1100"/>
              <a:buFont typeface="Arial"/>
              <a:buNone/>
            </a:pPr>
            <a:r>
              <a:rPr lang="sv-SE" b="1" dirty="0">
                <a:solidFill>
                  <a:srgbClr val="0065B0"/>
                </a:solidFill>
                <a:latin typeface="Arial Black"/>
                <a:ea typeface="Arial Black"/>
                <a:cs typeface="Arial Black"/>
                <a:sym typeface="Arial Black"/>
              </a:rPr>
              <a:t>Uppföljning</a:t>
            </a:r>
            <a:endParaRPr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Ledarna sammanställer de två-tre viktigaste punkterna för vardera grupp och presenterar eller påminner om punkterna vid upprepade tillfällen vid träningar, ledarträffar och föräldramöten</a:t>
            </a: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12700" lvl="1" indent="0" algn="l" rtl="0">
              <a:lnSpc>
                <a:spcPct val="110000"/>
              </a:lnSpc>
              <a:spcBef>
                <a:spcPts val="600"/>
              </a:spcBef>
              <a:spcAft>
                <a:spcPts val="0"/>
              </a:spcAft>
              <a:buClr>
                <a:srgbClr val="0065B0"/>
              </a:buClr>
              <a:buSzPts val="1400"/>
              <a:buNone/>
            </a:pPr>
            <a:endParaRPr sz="1100"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9" name="Google Shape;49;g2f624031488_0_44"/>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50" name="Google Shape;50;g2f624031488_0_44"/>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
        <p:cNvGrpSpPr/>
        <p:nvPr/>
      </p:nvGrpSpPr>
      <p:grpSpPr>
        <a:xfrm>
          <a:off x="0" y="0"/>
          <a:ext cx="0" cy="0"/>
          <a:chOff x="0" y="0"/>
          <a:chExt cx="0" cy="0"/>
        </a:xfrm>
      </p:grpSpPr>
      <p:sp>
        <p:nvSpPr>
          <p:cNvPr id="55" name="Google Shape;55;g2f624031488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6" name="Google Shape;56;g2f624031488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7" name="Google Shape;57;g2f624031488_0_66"/>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HUR PRATAR VI </a:t>
            </a:r>
            <a:endParaRPr/>
          </a:p>
          <a:p>
            <a:pPr marL="0" lvl="0" indent="0" algn="l" rtl="0">
              <a:lnSpc>
                <a:spcPct val="90000"/>
              </a:lnSpc>
              <a:spcBef>
                <a:spcPts val="0"/>
              </a:spcBef>
              <a:spcAft>
                <a:spcPts val="0"/>
              </a:spcAft>
              <a:buClr>
                <a:schemeClr val="lt1"/>
              </a:buClr>
              <a:buSzPts val="3400"/>
              <a:buFont typeface="Arial Black"/>
              <a:buNone/>
            </a:pPr>
            <a:r>
              <a:rPr lang="sv-SE"/>
              <a:t>I LAGET</a:t>
            </a:r>
            <a:endParaRPr/>
          </a:p>
        </p:txBody>
      </p:sp>
      <p:sp>
        <p:nvSpPr>
          <p:cNvPr id="58" name="Google Shape;58;g2f624031488_0_66"/>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LAGANDA #2</a:t>
            </a:r>
            <a:endParaRPr/>
          </a:p>
        </p:txBody>
      </p:sp>
      <p:sp>
        <p:nvSpPr>
          <p:cNvPr id="59" name="Google Shape;59;g2f624031488_0_66"/>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b="1" dirty="0">
                <a:latin typeface="Arial Black"/>
                <a:ea typeface="Arial Black"/>
                <a:cs typeface="Arial Black"/>
                <a:sym typeface="Arial Black"/>
              </a:rPr>
              <a:t>Material: Något som varje vuxen kan skriva på.</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Syftet är att diskutera hur laget på bästa sätta pratar med varandra och vilket språk som är okej att använda till varandra i laget. Prata kort om att det i ett lag är otroligt viktigt hur vi pratar med varandra för att alla ska ha roligt och utvecklas som spelare. Ledaren får gärna ta upp att kroppsspråk, suckar och andra typer av kommunikation även det har betydelse. Påminn spelarna om det under diskussionsövningen.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laget i mindre grupper med en vuxen samtalsledare i varje grupp. Gå sedan laget runt i gruppen och låt alla spelare svara på följande frågor. Ledaren antecknar vad som sägs och ser till att alla lyssnar aktivt.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 Vad vill du att kompisarna säger eller gör när du misslyckats med något på planen? </a:t>
            </a:r>
            <a:endParaRPr dirty="0"/>
          </a:p>
          <a:p>
            <a:pPr marL="0" lvl="0" indent="0" algn="l" rtl="0">
              <a:lnSpc>
                <a:spcPct val="110000"/>
              </a:lnSpc>
              <a:spcBef>
                <a:spcPts val="600"/>
              </a:spcBef>
              <a:spcAft>
                <a:spcPts val="0"/>
              </a:spcAft>
              <a:buClr>
                <a:schemeClr val="dk1"/>
              </a:buClr>
              <a:buSzPts val="1100"/>
              <a:buFont typeface="Arial"/>
              <a:buNone/>
            </a:pPr>
            <a:r>
              <a:rPr lang="sv-SE" dirty="0"/>
              <a:t>▪ Vad vill du inte att kompisarna säger eller gör när du misslyckats med något på planen? </a:t>
            </a:r>
            <a:endParaRPr dirty="0"/>
          </a:p>
          <a:p>
            <a:pPr marL="0" lvl="0" indent="0" algn="l" rtl="0">
              <a:lnSpc>
                <a:spcPct val="110000"/>
              </a:lnSpc>
              <a:spcBef>
                <a:spcPts val="600"/>
              </a:spcBef>
              <a:spcAft>
                <a:spcPts val="0"/>
              </a:spcAft>
              <a:buClr>
                <a:schemeClr val="dk1"/>
              </a:buClr>
              <a:buSzPts val="1100"/>
              <a:buFont typeface="Arial"/>
              <a:buNone/>
            </a:pPr>
            <a:r>
              <a:rPr lang="sv-SE" dirty="0"/>
              <a:t>▪ Vad vill du att kompisarna säger eller gör när du gjort något bra på planen? </a:t>
            </a:r>
            <a:endParaRPr dirty="0"/>
          </a:p>
          <a:p>
            <a:pPr marL="0" lvl="0" indent="0" algn="l" rtl="0">
              <a:lnSpc>
                <a:spcPct val="110000"/>
              </a:lnSpc>
              <a:spcBef>
                <a:spcPts val="600"/>
              </a:spcBef>
              <a:spcAft>
                <a:spcPts val="0"/>
              </a:spcAft>
              <a:buClr>
                <a:schemeClr val="dk1"/>
              </a:buClr>
              <a:buSzPts val="1100"/>
              <a:buFont typeface="Arial"/>
              <a:buNone/>
            </a:pPr>
            <a:r>
              <a:rPr lang="sv-SE" dirty="0"/>
              <a:t>▪ Hur gör du för att peppa lagkompisarna? </a:t>
            </a:r>
            <a:endParaRPr dirty="0"/>
          </a:p>
          <a:p>
            <a:pPr marL="0" lvl="0" indent="0" algn="l" rtl="0">
              <a:lnSpc>
                <a:spcPct val="110000"/>
              </a:lnSpc>
              <a:spcBef>
                <a:spcPts val="600"/>
              </a:spcBef>
              <a:spcAft>
                <a:spcPts val="0"/>
              </a:spcAft>
              <a:buClr>
                <a:schemeClr val="dk1"/>
              </a:buClr>
              <a:buSzPts val="1100"/>
              <a:buFont typeface="Arial"/>
              <a:buNone/>
            </a:pPr>
            <a:r>
              <a:rPr lang="sv-SE" dirty="0"/>
              <a:t>▪ Vad säger vi till en lagkompis som för dagen har svårt att fokusera på det vi ska göra? </a:t>
            </a:r>
            <a:endParaRPr dirty="0"/>
          </a:p>
          <a:p>
            <a:pPr marL="0" lvl="0" indent="0" algn="l" rtl="0">
              <a:lnSpc>
                <a:spcPct val="110000"/>
              </a:lnSpc>
              <a:spcBef>
                <a:spcPts val="600"/>
              </a:spcBef>
              <a:spcAft>
                <a:spcPts val="0"/>
              </a:spcAft>
              <a:buClr>
                <a:schemeClr val="dk1"/>
              </a:buClr>
              <a:buSzPts val="1100"/>
              <a:buFont typeface="Arial"/>
              <a:buNone/>
            </a:pPr>
            <a:r>
              <a:rPr lang="sv-SE" dirty="0"/>
              <a:t>▪ Vad kan ledarna tänka på när de pratar med spelarna under träning och match? </a:t>
            </a:r>
            <a:endParaRPr dirty="0"/>
          </a:p>
          <a:p>
            <a:pPr marL="0" lvl="0" indent="0" algn="l" rtl="0">
              <a:lnSpc>
                <a:spcPct val="110000"/>
              </a:lnSpc>
              <a:spcBef>
                <a:spcPts val="600"/>
              </a:spcBef>
              <a:spcAft>
                <a:spcPts val="0"/>
              </a:spcAft>
              <a:buClr>
                <a:schemeClr val="dk1"/>
              </a:buClr>
              <a:buSzPts val="1100"/>
              <a:buFont typeface="Arial"/>
              <a:buNone/>
            </a:pPr>
            <a:r>
              <a:rPr lang="sv-SE" dirty="0"/>
              <a:t>Ledarna sparar pappret, men kan fråga gruppen om det var något speciellt de tänkte på när de hörde vad de andra i gruppen sagt.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Samla laget i stor grupp och där berättar ledarna vad som sagts i vardera grupp. Avsluta övningen med laget genom att fråga några stycken vad de har lärt sig under det pass ni precis har haft.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70C0"/>
                </a:solidFill>
                <a:latin typeface="Arial Black"/>
                <a:ea typeface="Arial Black"/>
                <a:cs typeface="Arial Black"/>
                <a:sym typeface="Arial Black"/>
              </a:rPr>
              <a:t>Uppföljning</a:t>
            </a:r>
            <a:endParaRPr sz="1400" b="1" dirty="0">
              <a:solidFill>
                <a:srgbClr val="0070C0"/>
              </a:solidFill>
              <a:latin typeface="Arial Black"/>
              <a:ea typeface="Arial Black"/>
              <a:cs typeface="Arial Black"/>
              <a:sym typeface="Arial Black"/>
            </a:endParaRPr>
          </a:p>
          <a:p>
            <a:pPr marL="0" indent="0">
              <a:spcBef>
                <a:spcPts val="600"/>
              </a:spcBef>
            </a:pPr>
            <a:r>
              <a:rPr lang="sv-SE" dirty="0"/>
              <a:t>Ledarna tar med sig resultatet till en kommande ledarträff och diskuterar hur de ska ta tills sig från barnens åsikter. Se också om det är något speciellt som ni måste jobba extra med i gruppen av det som kommit upp. Behöver ni hjälp med hur ni går vidare hör av er till utbildningsansvarig i föreningen, som kan vidareförmedla kontakt till RF-SISU Örebro län.</a:t>
            </a:r>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60" name="Google Shape;60;g2f624031488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1" name="Google Shape;61;g2f624031488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g2f624031488_0_88"/>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g2f624031488_0_88"/>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68" name="Google Shape;68;g2f624031488_0_88"/>
          <p:cNvSpPr txBox="1">
            <a:spLocks noGrp="1"/>
          </p:cNvSpPr>
          <p:nvPr>
            <p:ph type="ctrTitle"/>
          </p:nvPr>
        </p:nvSpPr>
        <p:spPr>
          <a:xfrm>
            <a:off x="195353" y="171389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VÅGA MISSLYCKAS</a:t>
            </a:r>
            <a:endParaRPr>
              <a:solidFill>
                <a:schemeClr val="lt1"/>
              </a:solidFill>
            </a:endParaRPr>
          </a:p>
        </p:txBody>
      </p:sp>
      <p:sp>
        <p:nvSpPr>
          <p:cNvPr id="69" name="Google Shape;69;g2f624031488_0_88"/>
          <p:cNvSpPr txBox="1">
            <a:spLocks noGrp="1"/>
          </p:cNvSpPr>
          <p:nvPr>
            <p:ph type="body" idx="3"/>
          </p:nvPr>
        </p:nvSpPr>
        <p:spPr>
          <a:xfrm>
            <a:off x="195353" y="13557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LAGANDA #3</a:t>
            </a:r>
            <a:endParaRPr/>
          </a:p>
        </p:txBody>
      </p:sp>
      <p:sp>
        <p:nvSpPr>
          <p:cNvPr id="70" name="Google Shape;70;g2f624031488_0_88"/>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err="1"/>
              <a:t>Idrottsrörerlsens</a:t>
            </a:r>
            <a:r>
              <a:rPr lang="sv-SE" dirty="0"/>
              <a:t> verksamhetsidé lyder enligt följande: "Vi bedriver idrott i förening för att ha roligt, må bra och utvecklas under hela livet". För att varje individ ska må bra och våga misslyckas för att lyckas är en god stämning en viktig förutsättning.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laget i smågrupper (ca 4-5 personer per grupp) med en vuxen i varje grupp. Be grupperna reflektera över frågorna nedan.</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 En kompis suckar, gör gester eller säger någonting taskigt när jag missar mål. Hur känns det? Och vågar jag testa att skjuta igen då? </a:t>
            </a:r>
            <a:endParaRPr dirty="0"/>
          </a:p>
          <a:p>
            <a:pPr marL="0" lvl="0" indent="0" algn="l" rtl="0">
              <a:lnSpc>
                <a:spcPct val="110000"/>
              </a:lnSpc>
              <a:spcBef>
                <a:spcPts val="600"/>
              </a:spcBef>
              <a:spcAft>
                <a:spcPts val="0"/>
              </a:spcAft>
              <a:buClr>
                <a:schemeClr val="dk1"/>
              </a:buClr>
              <a:buSzPts val="1100"/>
              <a:buFont typeface="Arial"/>
              <a:buNone/>
            </a:pPr>
            <a:r>
              <a:rPr lang="sv-SE" dirty="0"/>
              <a:t>▪ Det är bra att våga testa nya saker, men vågar jag det om en kompis klagar eller skrattar om jag misslyckas?</a:t>
            </a:r>
            <a:endParaRPr dirty="0"/>
          </a:p>
          <a:p>
            <a:pPr marL="0" lvl="0" indent="0" algn="l" rtl="0">
              <a:lnSpc>
                <a:spcPct val="110000"/>
              </a:lnSpc>
              <a:spcBef>
                <a:spcPts val="600"/>
              </a:spcBef>
              <a:spcAft>
                <a:spcPts val="0"/>
              </a:spcAft>
              <a:buClr>
                <a:schemeClr val="dk1"/>
              </a:buClr>
              <a:buSzPts val="1100"/>
              <a:buFont typeface="Arial"/>
              <a:buNone/>
            </a:pPr>
            <a:r>
              <a:rPr lang="sv-SE" dirty="0"/>
              <a:t>▪ Vad är viktigt för lagkompisar och tränare att tänka på för att vi ska våga mer på träning och match?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Skriv ner några konkreta tips från den tredje frågeställningen och delge grupperna vad ni tänkt på. Gå laget runt och be spelarna berätta om något dem skulle vilja lära sig (t.ex. skottfint, riktningsförändringar eller trepoängare)</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70C0"/>
                </a:solidFill>
                <a:latin typeface="Arial Black"/>
                <a:ea typeface="Arial Black"/>
                <a:cs typeface="Arial Black"/>
                <a:sym typeface="Arial Black"/>
              </a:rPr>
              <a:t>Fördjupning för ledare</a:t>
            </a:r>
            <a:endParaRPr sz="1400" b="1" dirty="0">
              <a:solidFill>
                <a:srgbClr val="0070C0"/>
              </a:solidFill>
              <a:latin typeface="Arial Black"/>
              <a:ea typeface="Arial Black"/>
              <a:cs typeface="Arial Black"/>
              <a:sym typeface="Arial Black"/>
            </a:endParaRPr>
          </a:p>
          <a:p>
            <a:pPr marL="0" indent="0">
              <a:spcBef>
                <a:spcPts val="600"/>
              </a:spcBef>
            </a:pPr>
            <a:r>
              <a:rPr lang="sv-SE" dirty="0"/>
              <a:t>Läs igenom materialet </a:t>
            </a:r>
            <a:r>
              <a:rPr lang="sv-SE" u="sng" dirty="0">
                <a:solidFill>
                  <a:schemeClr val="hlink"/>
                </a:solidFill>
                <a:hlinkClick r:id="rId4"/>
              </a:rPr>
              <a:t>https://www.rfsisu.se/globalassets/rf-sisu-vastragotaland/dokument/idrottens-utbildningar/vaga-utmana_skrivbar.pdf</a:t>
            </a:r>
            <a:r>
              <a:rPr lang="sv-SE" dirty="0"/>
              <a:t> och reflektera över ditt eget ledarskap. Vad är du bra på och vad kan du tänka extra på? </a:t>
            </a: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lang="sv-SE" dirty="0"/>
          </a:p>
          <a:p>
            <a:pPr marL="12700" lvl="1" indent="0" algn="l" rtl="0">
              <a:lnSpc>
                <a:spcPct val="110000"/>
              </a:lnSpc>
              <a:spcBef>
                <a:spcPts val="600"/>
              </a:spcBef>
              <a:spcAft>
                <a:spcPts val="0"/>
              </a:spcAft>
              <a:buClr>
                <a:srgbClr val="0065B0"/>
              </a:buClr>
              <a:buSzPts val="1400"/>
              <a:buNone/>
            </a:pPr>
            <a:endParaRPr lang="sv-SE"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71" name="Google Shape;71;g2f624031488_0_88"/>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72" name="Google Shape;72;g2f624031488_0_88"/>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2EF8E2E-058E-4E70-A5E7-BCD57DF90289}"/>
</file>

<file path=customXml/itemProps2.xml><?xml version="1.0" encoding="utf-8"?>
<ds:datastoreItem xmlns:ds="http://schemas.openxmlformats.org/officeDocument/2006/customXml" ds:itemID="{A2A1DD6B-6939-41FF-8412-E03FD74765B3}"/>
</file>

<file path=customXml/itemProps3.xml><?xml version="1.0" encoding="utf-8"?>
<ds:datastoreItem xmlns:ds="http://schemas.openxmlformats.org/officeDocument/2006/customXml" ds:itemID="{4A98D361-544F-4239-BD9B-A83550046973}"/>
</file>

<file path=docProps/app.xml><?xml version="1.0" encoding="utf-8"?>
<Properties xmlns="http://schemas.openxmlformats.org/officeDocument/2006/extended-properties" xmlns:vt="http://schemas.openxmlformats.org/officeDocument/2006/docPropsVTypes">
  <TotalTime>0</TotalTime>
  <Words>1313</Words>
  <Application>Microsoft Office PowerPoint</Application>
  <PresentationFormat>Anpassad</PresentationFormat>
  <Paragraphs>78</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4</vt:i4>
      </vt:variant>
    </vt:vector>
  </HeadingPairs>
  <TitlesOfParts>
    <vt:vector size="10" baseType="lpstr">
      <vt:lpstr>Arial Black</vt:lpstr>
      <vt:lpstr>Calibri</vt:lpstr>
      <vt:lpstr>Arial</vt:lpstr>
      <vt:lpstr>Proxima Nova</vt:lpstr>
      <vt:lpstr>Office-tema</vt:lpstr>
      <vt:lpstr>Office-tema</vt:lpstr>
      <vt:lpstr>Information</vt:lpstr>
      <vt:lpstr>STÄMNING I LAGET</vt:lpstr>
      <vt:lpstr>HUR PRATAR VI  I LAGET</vt:lpstr>
      <vt:lpstr>VÅGA MISSLYCKAS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